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&#65279;<?xml version="1.0" encoding="utf-8" standalone="yes"?>
<Relationships xmlns="http://schemas.openxmlformats.org/package/2006/relationships">
  <Relationship Id="rId2" Type="http://schemas.openxmlformats.org/package/2006/relationships/metadata/thumbnail" Target="docProps/thumbnail.jpeg" />
  <Relationship Id="rId1" Type="http://schemas.openxmlformats.org/officeDocument/2006/relationships/officeDocument" Target="ppt/presentation.xml" />
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7" r:id="rId2"/>
  </p:sldIdLst>
  <p:sldSz cx="7561263" cy="106934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2597" y="67"/>
      </p:cViewPr>
      <p:guideLst>
        <p:guide orient="horz" pos="3368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&#65279;<?xml version="1.0" encoding="utf-8" standalone="yes"?>
<Relationships xmlns="http://schemas.openxmlformats.org/package/2006/relationships">
  <Relationship Id="rId3" Type="http://schemas.openxmlformats.org/officeDocument/2006/relationships/presProps" Target="presProps.xml" />
  <Relationship Id="rId2" Type="http://schemas.openxmlformats.org/officeDocument/2006/relationships/slide" Target="slides/slide1.xml" />
  <Relationship Id="rId1" Type="http://schemas.openxmlformats.org/officeDocument/2006/relationships/slideMaster" Target="slideMasters/slideMaster1.xml" />
  <Relationship Id="rId6" Type="http://schemas.openxmlformats.org/officeDocument/2006/relationships/tableStyles" Target="tableStyles.xml" />
  <Relationship Id="rId5" Type="http://schemas.openxmlformats.org/officeDocument/2006/relationships/theme" Target="theme/theme1.xml" />
  <Relationship Id="rId4" Type="http://schemas.openxmlformats.org/officeDocument/2006/relationships/viewProps" Target="viewProps.xml" />
</Relationships>
</file>

<file path=ppt/slideLayouts/_rels/slideLayout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0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2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3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4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5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6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7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8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9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67095" y="3321886"/>
            <a:ext cx="6427074" cy="2292150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34190" y="6059593"/>
            <a:ext cx="5292884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42111-D8DA-4FE2-89D2-3D7F5546CA2C}" type="datetimeFigureOut">
              <a:rPr kumimoji="1" lang="ja-JP" altLang="en-US" smtClean="0"/>
              <a:pPr/>
              <a:t>2023/6/2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87D0-47B2-43D4-8709-B9D017F3324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42111-D8DA-4FE2-89D2-3D7F5546CA2C}" type="datetimeFigureOut">
              <a:rPr kumimoji="1" lang="ja-JP" altLang="en-US" smtClean="0"/>
              <a:pPr/>
              <a:t>2023/6/2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87D0-47B2-43D4-8709-B9D017F3324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481916" y="428232"/>
            <a:ext cx="1701284" cy="912404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78063" y="428232"/>
            <a:ext cx="4977831" cy="912404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42111-D8DA-4FE2-89D2-3D7F5546CA2C}" type="datetimeFigureOut">
              <a:rPr kumimoji="1" lang="ja-JP" altLang="en-US" smtClean="0"/>
              <a:pPr/>
              <a:t>2023/6/2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87D0-47B2-43D4-8709-B9D017F3324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42111-D8DA-4FE2-89D2-3D7F5546CA2C}" type="datetimeFigureOut">
              <a:rPr kumimoji="1" lang="ja-JP" altLang="en-US" smtClean="0"/>
              <a:pPr/>
              <a:t>2023/6/2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87D0-47B2-43D4-8709-B9D017F3324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7287" y="6871500"/>
            <a:ext cx="6427074" cy="212382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97287" y="4532320"/>
            <a:ext cx="6427074" cy="233918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42111-D8DA-4FE2-89D2-3D7F5546CA2C}" type="datetimeFigureOut">
              <a:rPr kumimoji="1" lang="ja-JP" altLang="en-US" smtClean="0"/>
              <a:pPr/>
              <a:t>2023/6/2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87D0-47B2-43D4-8709-B9D017F3324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78063" y="2495127"/>
            <a:ext cx="3339558" cy="7057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843642" y="2495127"/>
            <a:ext cx="3339558" cy="7057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42111-D8DA-4FE2-89D2-3D7F5546CA2C}" type="datetimeFigureOut">
              <a:rPr kumimoji="1" lang="ja-JP" altLang="en-US" smtClean="0"/>
              <a:pPr/>
              <a:t>2023/6/2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87D0-47B2-43D4-8709-B9D017F3324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78063" y="2393639"/>
            <a:ext cx="3340871" cy="99755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78063" y="3391194"/>
            <a:ext cx="3340871" cy="61610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42111-D8DA-4FE2-89D2-3D7F5546CA2C}" type="datetimeFigureOut">
              <a:rPr kumimoji="1" lang="ja-JP" altLang="en-US" smtClean="0"/>
              <a:pPr/>
              <a:t>2023/6/2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87D0-47B2-43D4-8709-B9D017F3324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42111-D8DA-4FE2-89D2-3D7F5546CA2C}" type="datetimeFigureOut">
              <a:rPr kumimoji="1" lang="ja-JP" altLang="en-US" smtClean="0"/>
              <a:pPr/>
              <a:t>2023/6/2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87D0-47B2-43D4-8709-B9D017F3324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42111-D8DA-4FE2-89D2-3D7F5546CA2C}" type="datetimeFigureOut">
              <a:rPr kumimoji="1" lang="ja-JP" altLang="en-US" smtClean="0"/>
              <a:pPr/>
              <a:t>2023/6/2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87D0-47B2-43D4-8709-B9D017F3324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4" y="425756"/>
            <a:ext cx="2487603" cy="18119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956244" y="425756"/>
            <a:ext cx="4226956" cy="912652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3" cy="731458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42111-D8DA-4FE2-89D2-3D7F5546CA2C}" type="datetimeFigureOut">
              <a:rPr kumimoji="1" lang="ja-JP" altLang="en-US" smtClean="0"/>
              <a:pPr/>
              <a:t>2023/6/2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87D0-47B2-43D4-8709-B9D017F3324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482060" y="8369071"/>
            <a:ext cx="4536758" cy="125498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42111-D8DA-4FE2-89D2-3D7F5546CA2C}" type="datetimeFigureOut">
              <a:rPr kumimoji="1" lang="ja-JP" altLang="en-US" smtClean="0"/>
              <a:pPr/>
              <a:t>2023/6/2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87D0-47B2-43D4-8709-B9D017F3324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&#65279;<?xml version="1.0" encoding="utf-8" standalone="yes"?>
<Relationships xmlns="http://schemas.openxmlformats.org/package/2006/relationships">
  <Relationship Id="rId8" Type="http://schemas.openxmlformats.org/officeDocument/2006/relationships/slideLayout" Target="../slideLayouts/slideLayout8.xml" />
  <Relationship Id="rId3" Type="http://schemas.openxmlformats.org/officeDocument/2006/relationships/slideLayout" Target="../slideLayouts/slideLayout3.xml" />
  <Relationship Id="rId7" Type="http://schemas.openxmlformats.org/officeDocument/2006/relationships/slideLayout" Target="../slideLayouts/slideLayout7.xml" />
  <Relationship Id="rId12" Type="http://schemas.openxmlformats.org/officeDocument/2006/relationships/theme" Target="../theme/theme1.xml" />
  <Relationship Id="rId2" Type="http://schemas.openxmlformats.org/officeDocument/2006/relationships/slideLayout" Target="../slideLayouts/slideLayout2.xml" />
  <Relationship Id="rId1" Type="http://schemas.openxmlformats.org/officeDocument/2006/relationships/slideLayout" Target="../slideLayouts/slideLayout1.xml" />
  <Relationship Id="rId6" Type="http://schemas.openxmlformats.org/officeDocument/2006/relationships/slideLayout" Target="../slideLayouts/slideLayout6.xml" />
  <Relationship Id="rId11" Type="http://schemas.openxmlformats.org/officeDocument/2006/relationships/slideLayout" Target="../slideLayouts/slideLayout11.xml" />
  <Relationship Id="rId5" Type="http://schemas.openxmlformats.org/officeDocument/2006/relationships/slideLayout" Target="../slideLayouts/slideLayout5.xml" />
  <Relationship Id="rId10" Type="http://schemas.openxmlformats.org/officeDocument/2006/relationships/slideLayout" Target="../slideLayouts/slideLayout10.xml" />
  <Relationship Id="rId4" Type="http://schemas.openxmlformats.org/officeDocument/2006/relationships/slideLayout" Target="../slideLayouts/slideLayout4.xml" />
  <Relationship Id="rId9" Type="http://schemas.openxmlformats.org/officeDocument/2006/relationships/slideLayout" Target="../slideLayouts/slideLayout9.xml" />
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78063" y="2495127"/>
            <a:ext cx="6805137" cy="70571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78063" y="9911198"/>
            <a:ext cx="1764295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E42111-D8DA-4FE2-89D2-3D7F5546CA2C}" type="datetimeFigureOut">
              <a:rPr kumimoji="1" lang="ja-JP" altLang="en-US" smtClean="0"/>
              <a:pPr/>
              <a:t>2023/6/2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583432" y="9911198"/>
            <a:ext cx="2394400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5418905" y="9911198"/>
            <a:ext cx="1764295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EB87D0-47B2-43D4-8709-B9D017F3324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
<Relationships xmlns="http://schemas.openxmlformats.org/package/2006/relationships">
  <Relationship Id="rId3" Type="http://schemas.openxmlformats.org/officeDocument/2006/relationships/image" Target="../media/image2.jpeg" />
  <Relationship Id="rId2" Type="http://schemas.openxmlformats.org/officeDocument/2006/relationships/image" Target="../media/image1.png" />
  <Relationship Id="rId1" Type="http://schemas.openxmlformats.org/officeDocument/2006/relationships/slideLayout" Target="../slideLayouts/slideLayout7.xml" />
  <Relationship Id="rId4" Type="http://schemas.openxmlformats.org/officeDocument/2006/relationships/image" Target="../media/image3.jpeg" />
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2268463" y="387083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latin typeface="メイリオ" pitchFamily="50" charset="-128"/>
                <a:ea typeface="ＤＨＰ特太ゴシック体" pitchFamily="2" charset="-128"/>
              </a:rPr>
              <a:t>事業主の皆さまへ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599646" y="1375097"/>
            <a:ext cx="63367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>
                <a:ln w="9525">
                  <a:noFill/>
                </a:ln>
                <a:latin typeface="HG丸ｺﾞｼｯｸM-PRO" pitchFamily="50" charset="-128"/>
                <a:ea typeface="ＤＨＰ特太ゴシック体" pitchFamily="2" charset="-128"/>
              </a:rPr>
              <a:t>毎月勤労統計調査</a:t>
            </a:r>
            <a:r>
              <a:rPr lang="ja-JP" altLang="en-US" sz="1600" dirty="0">
                <a:ln w="9525">
                  <a:noFill/>
                </a:ln>
                <a:latin typeface="HG丸ｺﾞｼｯｸM-PRO" pitchFamily="50" charset="-128"/>
                <a:ea typeface="HG丸ｺﾞｼｯｸM-PRO" pitchFamily="50" charset="-128"/>
              </a:rPr>
              <a:t>は、賃金や労働時間、雇用の変動を明らかにすることを目的に、統計法に基づいて厚生労働省が実施している、国の重要な統計調査です。調査は事業所単位で行います。</a:t>
            </a:r>
            <a:endParaRPr lang="en-US" altLang="ja-JP" sz="1600" dirty="0">
              <a:ln w="9525">
                <a:noFill/>
              </a:ln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44407" y="2435316"/>
            <a:ext cx="3240000" cy="485894"/>
          </a:xfrm>
          <a:prstGeom prst="downArrowCallout">
            <a:avLst>
              <a:gd name="adj1" fmla="val 50000"/>
              <a:gd name="adj2" fmla="val 25000"/>
              <a:gd name="adj3" fmla="val 30573"/>
              <a:gd name="adj4" fmla="val 69427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>
                <a:solidFill>
                  <a:schemeClr val="bg1"/>
                </a:solidFill>
                <a:ea typeface="ＤＨＰ特太ゴシック体" pitchFamily="2" charset="-128"/>
              </a:rPr>
              <a:t>調査は</a:t>
            </a:r>
            <a:r>
              <a:rPr lang="ja-JP" altLang="en-US" sz="1600" dirty="0">
                <a:solidFill>
                  <a:schemeClr val="bg1"/>
                </a:solidFill>
                <a:ea typeface="ＤＨＰ特太ゴシック体" pitchFamily="2" charset="-128"/>
              </a:rPr>
              <a:t>、</a:t>
            </a:r>
            <a:r>
              <a:rPr lang="en-US" altLang="ja-JP" sz="1600" dirty="0">
                <a:solidFill>
                  <a:schemeClr val="bg1"/>
                </a:solidFill>
                <a:latin typeface="HGP創英角ｺﾞｼｯｸUB" pitchFamily="50" charset="-128"/>
                <a:ea typeface="ＤＨＰ特太ゴシック体" pitchFamily="2" charset="-128"/>
              </a:rPr>
              <a:t>2</a:t>
            </a:r>
            <a:r>
              <a:rPr lang="ja-JP" altLang="en-US" sz="1600" dirty="0">
                <a:solidFill>
                  <a:schemeClr val="bg1"/>
                </a:solidFill>
                <a:ea typeface="ＤＨＰ特太ゴシック体" pitchFamily="2" charset="-128"/>
              </a:rPr>
              <a:t>種類あります</a:t>
            </a:r>
            <a:endParaRPr kumimoji="1" lang="ja-JP" altLang="en-US" sz="1600" dirty="0">
              <a:solidFill>
                <a:schemeClr val="bg1"/>
              </a:solidFill>
              <a:ea typeface="ＤＨＰ特太ゴシック体" pitchFamily="2" charset="-128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541286" y="2954046"/>
            <a:ext cx="3168000" cy="10080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tIns="72000" rIns="36000" rtlCol="0" anchor="ctr"/>
          <a:lstStyle/>
          <a:p>
            <a:pPr algn="ctr">
              <a:lnSpc>
                <a:spcPct val="120000"/>
              </a:lnSpc>
            </a:pPr>
            <a:r>
              <a:rPr kumimoji="1" lang="en-US" altLang="ja-JP" sz="1300" dirty="0">
                <a:latin typeface="HG丸ｺﾞｼｯｸM-PRO" pitchFamily="50" charset="-128"/>
                <a:ea typeface="HG丸ｺﾞｼｯｸM-PRO" pitchFamily="50" charset="-128"/>
              </a:rPr>
              <a:t>5</a:t>
            </a:r>
            <a:r>
              <a:rPr kumimoji="1" lang="ja-JP" altLang="en-US" sz="1300" dirty="0">
                <a:latin typeface="HG丸ｺﾞｼｯｸM-PRO" pitchFamily="50" charset="-128"/>
                <a:ea typeface="HG丸ｺﾞｼｯｸM-PRO" pitchFamily="50" charset="-128"/>
              </a:rPr>
              <a:t>人以上の労働者を雇用する事業所対象</a:t>
            </a:r>
            <a:endParaRPr kumimoji="1" lang="en-US" altLang="ja-JP" sz="1300" dirty="0">
              <a:latin typeface="HG丸ｺﾞｼｯｸM-PRO" pitchFamily="50" charset="-128"/>
              <a:ea typeface="HG丸ｺﾞｼｯｸM-PRO" pitchFamily="50" charset="-128"/>
            </a:endParaRPr>
          </a:p>
          <a:p>
            <a:pPr algn="ctr">
              <a:lnSpc>
                <a:spcPct val="120000"/>
              </a:lnSpc>
            </a:pPr>
            <a:r>
              <a:rPr kumimoji="1" lang="ja-JP" altLang="en-US" dirty="0">
                <a:solidFill>
                  <a:schemeClr val="tx2"/>
                </a:solidFill>
                <a:ea typeface="ＤＨＰ特太ゴシック体" pitchFamily="2" charset="-128"/>
              </a:rPr>
              <a:t>毎月勤労統計調査</a:t>
            </a:r>
          </a:p>
          <a:p>
            <a:pPr algn="ctr">
              <a:lnSpc>
                <a:spcPct val="120000"/>
              </a:lnSpc>
            </a:pPr>
            <a:r>
              <a:rPr kumimoji="1" lang="ja-JP" altLang="en-US" sz="1600" dirty="0">
                <a:solidFill>
                  <a:schemeClr val="accent6">
                    <a:lumMod val="75000"/>
                  </a:schemeClr>
                </a:solidFill>
                <a:ea typeface="ＤＨＰ特太ゴシック体" pitchFamily="2" charset="-128"/>
              </a:rPr>
              <a:t>毎月実施</a:t>
            </a:r>
          </a:p>
        </p:txBody>
      </p:sp>
      <p:sp>
        <p:nvSpPr>
          <p:cNvPr id="7" name="角丸四角形 6"/>
          <p:cNvSpPr/>
          <p:nvPr/>
        </p:nvSpPr>
        <p:spPr>
          <a:xfrm>
            <a:off x="3840764" y="2954046"/>
            <a:ext cx="3168000" cy="10080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tIns="72000" rIns="36000" rtlCol="0" anchor="ctr"/>
          <a:lstStyle/>
          <a:p>
            <a:pPr algn="ctr">
              <a:lnSpc>
                <a:spcPct val="120000"/>
              </a:lnSpc>
            </a:pPr>
            <a:r>
              <a:rPr kumimoji="1" lang="en-US" altLang="ja-JP" sz="1300" dirty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300" dirty="0">
                <a:latin typeface="HG丸ｺﾞｼｯｸM-PRO" pitchFamily="50" charset="-128"/>
                <a:ea typeface="HG丸ｺﾞｼｯｸM-PRO" pitchFamily="50" charset="-128"/>
              </a:rPr>
              <a:t>～</a:t>
            </a:r>
            <a:r>
              <a:rPr lang="en-US" altLang="ja-JP" sz="1300" dirty="0">
                <a:latin typeface="HG丸ｺﾞｼｯｸM-PRO" pitchFamily="50" charset="-128"/>
                <a:ea typeface="HG丸ｺﾞｼｯｸM-PRO" pitchFamily="50" charset="-128"/>
              </a:rPr>
              <a:t>4</a:t>
            </a:r>
            <a:r>
              <a:rPr lang="ja-JP" altLang="en-US" sz="1300" dirty="0">
                <a:latin typeface="HG丸ｺﾞｼｯｸM-PRO" pitchFamily="50" charset="-128"/>
                <a:ea typeface="HG丸ｺﾞｼｯｸM-PRO" pitchFamily="50" charset="-128"/>
              </a:rPr>
              <a:t>人の</a:t>
            </a:r>
            <a:r>
              <a:rPr kumimoji="1" lang="ja-JP" altLang="en-US" sz="1300" dirty="0">
                <a:latin typeface="HG丸ｺﾞｼｯｸM-PRO" pitchFamily="50" charset="-128"/>
                <a:ea typeface="HG丸ｺﾞｼｯｸM-PRO" pitchFamily="50" charset="-128"/>
              </a:rPr>
              <a:t>労働者を雇用する事業所対象</a:t>
            </a:r>
            <a:endParaRPr kumimoji="1" lang="en-US" altLang="ja-JP" sz="1300" dirty="0">
              <a:latin typeface="HG丸ｺﾞｼｯｸM-PRO" pitchFamily="50" charset="-128"/>
              <a:ea typeface="HG丸ｺﾞｼｯｸM-PRO" pitchFamily="50" charset="-128"/>
            </a:endParaRPr>
          </a:p>
          <a:p>
            <a:pPr algn="ctr">
              <a:lnSpc>
                <a:spcPct val="120000"/>
              </a:lnSpc>
            </a:pPr>
            <a:r>
              <a:rPr kumimoji="1" lang="ja-JP" altLang="en-US" dirty="0">
                <a:solidFill>
                  <a:schemeClr val="tx2"/>
                </a:solidFill>
                <a:ea typeface="ＤＨＰ特太ゴシック体" pitchFamily="2" charset="-128"/>
              </a:rPr>
              <a:t>毎月勤労統計調査  特別調査</a:t>
            </a:r>
          </a:p>
          <a:p>
            <a:pPr algn="ctr">
              <a:lnSpc>
                <a:spcPct val="120000"/>
              </a:lnSpc>
            </a:pPr>
            <a:r>
              <a:rPr kumimoji="1" lang="ja-JP" altLang="en-US" sz="1600" dirty="0">
                <a:solidFill>
                  <a:schemeClr val="accent6">
                    <a:lumMod val="75000"/>
                  </a:schemeClr>
                </a:solidFill>
                <a:ea typeface="ＤＨＰ特太ゴシック体" pitchFamily="2" charset="-128"/>
              </a:rPr>
              <a:t>年</a:t>
            </a:r>
            <a:r>
              <a:rPr kumimoji="1" lang="ja-JP" altLang="en-US" sz="1600" dirty="0">
                <a:solidFill>
                  <a:schemeClr val="accent6">
                    <a:lumMod val="75000"/>
                  </a:schemeClr>
                </a:solidFill>
                <a:ea typeface="ＤＦ特太ゴシック体" pitchFamily="1" charset="-128"/>
              </a:rPr>
              <a:t>１</a:t>
            </a:r>
            <a:r>
              <a:rPr kumimoji="1" lang="ja-JP" altLang="en-US" sz="1600" dirty="0">
                <a:solidFill>
                  <a:schemeClr val="accent6">
                    <a:lumMod val="75000"/>
                  </a:schemeClr>
                </a:solidFill>
                <a:ea typeface="ＤＨＰ特太ゴシック体" pitchFamily="2" charset="-128"/>
              </a:rPr>
              <a:t>回（７月）実施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540271" y="780718"/>
            <a:ext cx="6480000" cy="504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>
                <a:ea typeface="ＤＨＰ特太ゴシック体" pitchFamily="2" charset="-128"/>
              </a:rPr>
              <a:t>毎月勤労統計調査</a:t>
            </a:r>
            <a:r>
              <a:rPr kumimoji="1" lang="ja-JP" altLang="en-US" sz="2800" dirty="0">
                <a:solidFill>
                  <a:schemeClr val="bg1"/>
                </a:solidFill>
                <a:ea typeface="ＤＨＰ特太ゴシック体" pitchFamily="2" charset="-128"/>
              </a:rPr>
              <a:t>のお願い</a:t>
            </a:r>
            <a:endParaRPr kumimoji="1" lang="ja-JP" altLang="en-US" sz="1600" strike="dblStrike" dirty="0">
              <a:solidFill>
                <a:schemeClr val="bg1"/>
              </a:solidFill>
              <a:ea typeface="ＤＨＰ特太ゴシック体" pitchFamily="2" charset="-128"/>
            </a:endParaRPr>
          </a:p>
        </p:txBody>
      </p:sp>
      <p:pic>
        <p:nvPicPr>
          <p:cNvPr id="10" name="図 9" descr="毎ちゃん勤ちゃん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64407" y="6282804"/>
            <a:ext cx="3816424" cy="2379406"/>
          </a:xfrm>
          <a:prstGeom prst="rect">
            <a:avLst/>
          </a:prstGeom>
        </p:spPr>
      </p:pic>
      <p:sp>
        <p:nvSpPr>
          <p:cNvPr id="11" name="下矢印 10"/>
          <p:cNvSpPr/>
          <p:nvPr/>
        </p:nvSpPr>
        <p:spPr>
          <a:xfrm>
            <a:off x="3276575" y="4059759"/>
            <a:ext cx="1008112" cy="288032"/>
          </a:xfrm>
          <a:prstGeom prst="downArrow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52904" y="4440306"/>
            <a:ext cx="648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調査対象の事業所は、一定のルールに基づいて、無作為に選</a:t>
            </a:r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ばれ</a:t>
            </a:r>
            <a:r>
              <a:rPr kumimoji="1"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ます。</a:t>
            </a:r>
          </a:p>
        </p:txBody>
      </p:sp>
      <p:sp>
        <p:nvSpPr>
          <p:cNvPr id="13" name="下矢印 12"/>
          <p:cNvSpPr/>
          <p:nvPr/>
        </p:nvSpPr>
        <p:spPr>
          <a:xfrm>
            <a:off x="3276575" y="4945248"/>
            <a:ext cx="1008112" cy="296117"/>
          </a:xfrm>
          <a:prstGeom prst="downArrow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12279" y="5327020"/>
            <a:ext cx="6480000" cy="720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kumimoji="1" lang="ja-JP" altLang="en-US" sz="1600" dirty="0">
                <a:ea typeface="ＤＨＰ特太ゴシック体" pitchFamily="2" charset="-128"/>
              </a:rPr>
              <a:t>調査対象に選ばれた事業所の皆さまには、</a:t>
            </a:r>
          </a:p>
          <a:p>
            <a:pPr algn="ctr"/>
            <a:r>
              <a:rPr lang="ja-JP" altLang="en-US" sz="1600" dirty="0">
                <a:ea typeface="ＤＨＰ特太ゴシック体" pitchFamily="2" charset="-128"/>
              </a:rPr>
              <a:t>調査へのご理解とご回答をお願いいたします。</a:t>
            </a:r>
            <a:endParaRPr kumimoji="1" lang="ja-JP" altLang="en-US" sz="1600" dirty="0">
              <a:ea typeface="ＤＨＰ特太ゴシック体" pitchFamily="2" charset="-128"/>
            </a:endParaRPr>
          </a:p>
        </p:txBody>
      </p:sp>
      <p:sp>
        <p:nvSpPr>
          <p:cNvPr id="15" name="円形吹き出し 14"/>
          <p:cNvSpPr/>
          <p:nvPr/>
        </p:nvSpPr>
        <p:spPr>
          <a:xfrm>
            <a:off x="695404" y="6615326"/>
            <a:ext cx="1152128" cy="1080120"/>
          </a:xfrm>
          <a:prstGeom prst="wedgeEllipseCallout">
            <a:avLst>
              <a:gd name="adj1" fmla="val 66163"/>
              <a:gd name="adj2" fmla="val -11863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tIns="36000" rIns="0" bIns="36000" rtlCol="0" anchor="ctr"/>
          <a:lstStyle/>
          <a:p>
            <a:r>
              <a:rPr kumimoji="1"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調査で知り得た内容の秘密保護は万全</a:t>
            </a:r>
            <a:r>
              <a:rPr kumimoji="1" lang="ja-JP" altLang="en-US" sz="12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です</a:t>
            </a:r>
            <a:r>
              <a:rPr kumimoji="1"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！</a:t>
            </a:r>
          </a:p>
        </p:txBody>
      </p:sp>
      <p:sp>
        <p:nvSpPr>
          <p:cNvPr id="16" name="円形吹き出し 15"/>
          <p:cNvSpPr/>
          <p:nvPr/>
        </p:nvSpPr>
        <p:spPr>
          <a:xfrm>
            <a:off x="5485073" y="6259054"/>
            <a:ext cx="1584000" cy="1584176"/>
          </a:xfrm>
          <a:prstGeom prst="wedgeEllipseCallout">
            <a:avLst>
              <a:gd name="adj1" fmla="val -59739"/>
              <a:gd name="adj2" fmla="val 8547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tIns="36000" rIns="0" bIns="36000" rtlCol="0" anchor="ctr"/>
          <a:lstStyle/>
          <a:p>
            <a:r>
              <a:rPr kumimoji="1"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調査の結果は、景気の判断や、社会保障制度を検討するときの資料として使われ</a:t>
            </a:r>
            <a:r>
              <a:rPr kumimoji="1" lang="ja-JP" altLang="en-US" sz="12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ます</a:t>
            </a:r>
            <a:r>
              <a:rPr kumimoji="1"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。</a:t>
            </a: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204567" y="8707326"/>
            <a:ext cx="3240360" cy="2308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kumimoji="1" lang="ja-JP" altLang="en-US" sz="900" dirty="0"/>
              <a:t>毎月勤労統計調査のキャラクター </a:t>
            </a:r>
            <a:r>
              <a:rPr lang="ja-JP" altLang="en-US" sz="900" dirty="0"/>
              <a:t>「まいちゃん　</a:t>
            </a:r>
            <a:r>
              <a:rPr lang="ja-JP" altLang="en-US" sz="900" dirty="0" err="1"/>
              <a:t>きんちゃん</a:t>
            </a:r>
            <a:r>
              <a:rPr lang="ja-JP" altLang="en-US" sz="900" dirty="0"/>
              <a:t>」</a:t>
            </a:r>
            <a:endParaRPr kumimoji="1" lang="ja-JP" altLang="en-US" sz="900" dirty="0"/>
          </a:p>
        </p:txBody>
      </p:sp>
      <p:sp>
        <p:nvSpPr>
          <p:cNvPr id="19" name="正方形/長方形 18"/>
          <p:cNvSpPr/>
          <p:nvPr/>
        </p:nvSpPr>
        <p:spPr>
          <a:xfrm>
            <a:off x="612279" y="9091116"/>
            <a:ext cx="6480000" cy="756000"/>
          </a:xfrm>
          <a:prstGeom prst="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tIns="54000" rIns="36000" rtlCol="0" anchor="t"/>
          <a:lstStyle/>
          <a:p>
            <a:pPr algn="ctr">
              <a:lnSpc>
                <a:spcPct val="130000"/>
              </a:lnSpc>
            </a:pPr>
            <a:r>
              <a:rPr lang="ja-JP" altLang="en-US" sz="1400" dirty="0">
                <a:latin typeface="+mn-ea"/>
              </a:rPr>
              <a:t>　</a:t>
            </a:r>
            <a:r>
              <a:rPr lang="ja-JP" altLang="en-US" sz="1400" dirty="0">
                <a:solidFill>
                  <a:schemeClr val="accent6">
                    <a:lumMod val="75000"/>
                  </a:schemeClr>
                </a:solidFill>
                <a:latin typeface="+mn-ea"/>
              </a:rPr>
              <a:t>◆</a:t>
            </a:r>
            <a:r>
              <a:rPr lang="ja-JP" altLang="en-US" sz="1400" dirty="0">
                <a:latin typeface="+mn-ea"/>
              </a:rPr>
              <a:t> </a:t>
            </a:r>
            <a:r>
              <a:rPr lang="ja-JP" altLang="en-US" sz="1400" dirty="0">
                <a:latin typeface="HG丸ｺﾞｼｯｸM-PRO" pitchFamily="50" charset="-128"/>
                <a:ea typeface="ＤＨＰ特太ゴシック体" pitchFamily="2" charset="-128"/>
              </a:rPr>
              <a:t>詳しくは、厚生労働省ホームページをご覧ください </a:t>
            </a:r>
            <a:r>
              <a:rPr lang="ja-JP" altLang="en-US" sz="1400" dirty="0">
                <a:solidFill>
                  <a:schemeClr val="accent6">
                    <a:lumMod val="75000"/>
                  </a:schemeClr>
                </a:solidFill>
                <a:latin typeface="HG丸ｺﾞｼｯｸM-PRO" pitchFamily="50" charset="-128"/>
                <a:ea typeface="ＤＨＰ特太ゴシック体" pitchFamily="2" charset="-128"/>
              </a:rPr>
              <a:t>◆</a:t>
            </a:r>
            <a:r>
              <a:rPr lang="ja-JP" altLang="en-US" sz="1400" dirty="0">
                <a:latin typeface="HG丸ｺﾞｼｯｸM-PRO" pitchFamily="50" charset="-128"/>
                <a:ea typeface="ＤＨＰ特太ゴシック体" pitchFamily="2" charset="-128"/>
              </a:rPr>
              <a:t>　</a:t>
            </a:r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     </a:t>
            </a:r>
          </a:p>
          <a:p>
            <a:pPr algn="ctr"/>
            <a:r>
              <a:rPr lang="ja-JP" altLang="en-US" sz="1100" dirty="0">
                <a:latin typeface="+mn-ea"/>
              </a:rPr>
              <a:t>トップページ　→　統計情報・白書　→　各種統計調査　→　厚生労働統計一覧　→　</a:t>
            </a:r>
            <a:endParaRPr lang="en-US" altLang="ja-JP" sz="1100" dirty="0">
              <a:latin typeface="+mn-ea"/>
            </a:endParaRPr>
          </a:p>
          <a:p>
            <a:pPr algn="ctr"/>
            <a:r>
              <a:rPr lang="ja-JP" altLang="en-US" sz="1100" dirty="0">
                <a:latin typeface="+mn-ea"/>
              </a:rPr>
              <a:t>７．雇用　→　 毎月勤労統計調査　</a:t>
            </a:r>
            <a:r>
              <a:rPr lang="en-US" altLang="ja-JP" sz="1100">
                <a:latin typeface="+mn-ea"/>
              </a:rPr>
              <a:t>   </a:t>
            </a:r>
            <a:r>
              <a:rPr lang="en-US" altLang="ja-JP" sz="1100">
                <a:latin typeface="Arial" pitchFamily="34" charset="0"/>
                <a:cs typeface="Arial" pitchFamily="34" charset="0"/>
              </a:rPr>
              <a:t>https://</a:t>
            </a:r>
            <a:r>
              <a:rPr lang="en-US" altLang="ja-JP" sz="1100" dirty="0">
                <a:latin typeface="Arial" pitchFamily="34" charset="0"/>
                <a:cs typeface="Arial" pitchFamily="34" charset="0"/>
              </a:rPr>
              <a:t>www.mhlw.go.jp/toukei/list/30-1.html</a:t>
            </a:r>
            <a:endParaRPr lang="ja-JP" altLang="en-US" sz="11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2" name="グループ化 21"/>
          <p:cNvGrpSpPr/>
          <p:nvPr/>
        </p:nvGrpSpPr>
        <p:grpSpPr>
          <a:xfrm>
            <a:off x="2234147" y="10025704"/>
            <a:ext cx="3058652" cy="370848"/>
            <a:chOff x="252790" y="10025704"/>
            <a:chExt cx="3058652" cy="370848"/>
          </a:xfrm>
        </p:grpSpPr>
        <p:sp>
          <p:nvSpPr>
            <p:cNvPr id="20" name="正方形/長方形 19"/>
            <p:cNvSpPr/>
            <p:nvPr/>
          </p:nvSpPr>
          <p:spPr>
            <a:xfrm>
              <a:off x="647146" y="10027220"/>
              <a:ext cx="2664296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ja-JP" altLang="en-US" b="1" dirty="0">
                  <a:latin typeface="HG丸ｺﾞｼｯｸM-PRO" pitchFamily="50" charset="-128"/>
                  <a:ea typeface="HG丸ｺﾞｼｯｸM-PRO" pitchFamily="50" charset="-128"/>
                </a:rPr>
                <a:t>厚生労働省・都道府県</a:t>
              </a:r>
              <a:endParaRPr lang="ja-JP" altLang="en-US" b="1" dirty="0"/>
            </a:p>
          </p:txBody>
        </p:sp>
        <p:pic>
          <p:nvPicPr>
            <p:cNvPr id="21" name="図 20" descr="マーク小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52790" y="10025704"/>
              <a:ext cx="355264" cy="360000"/>
            </a:xfrm>
            <a:prstGeom prst="rect">
              <a:avLst/>
            </a:prstGeom>
          </p:spPr>
        </p:pic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2665" y="162124"/>
            <a:ext cx="571500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